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7" r:id="rId2"/>
    <p:sldId id="263" r:id="rId3"/>
    <p:sldId id="258" r:id="rId4"/>
    <p:sldId id="259" r:id="rId5"/>
    <p:sldId id="260" r:id="rId6"/>
    <p:sldId id="261" r:id="rId7"/>
    <p:sldId id="262"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5" autoAdjust="0"/>
    <p:restoredTop sz="94660"/>
  </p:normalViewPr>
  <p:slideViewPr>
    <p:cSldViewPr snapToGrid="0">
      <p:cViewPr>
        <p:scale>
          <a:sx n="66" d="100"/>
          <a:sy n="66" d="100"/>
        </p:scale>
        <p:origin x="1746" y="9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2B7857-84F8-4620-8672-DD871EEF3402}" type="datetimeFigureOut">
              <a:rPr lang="en-US" smtClean="0"/>
              <a:t>7/17/2019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62020-3450-4736-A121-FBF3168A6FB1}" type="slidenum">
              <a:rPr lang="en-US" smtClean="0"/>
              <a:t>‹#›</a:t>
            </a:fld>
            <a:endParaRPr lang="en-US"/>
          </a:p>
        </p:txBody>
      </p:sp>
    </p:spTree>
    <p:extLst>
      <p:ext uri="{BB962C8B-B14F-4D97-AF65-F5344CB8AC3E}">
        <p14:creationId xmlns:p14="http://schemas.microsoft.com/office/powerpoint/2010/main" val="4138617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2</a:t>
            </a:fld>
            <a:endParaRPr lang="en-US"/>
          </a:p>
        </p:txBody>
      </p:sp>
    </p:spTree>
    <p:extLst>
      <p:ext uri="{BB962C8B-B14F-4D97-AF65-F5344CB8AC3E}">
        <p14:creationId xmlns:p14="http://schemas.microsoft.com/office/powerpoint/2010/main" val="148343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5</a:t>
            </a:fld>
            <a:endParaRPr lang="en-US"/>
          </a:p>
        </p:txBody>
      </p:sp>
    </p:spTree>
    <p:extLst>
      <p:ext uri="{BB962C8B-B14F-4D97-AF65-F5344CB8AC3E}">
        <p14:creationId xmlns:p14="http://schemas.microsoft.com/office/powerpoint/2010/main" val="2256472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6</a:t>
            </a:fld>
            <a:endParaRPr lang="en-US"/>
          </a:p>
        </p:txBody>
      </p:sp>
    </p:spTree>
    <p:extLst>
      <p:ext uri="{BB962C8B-B14F-4D97-AF65-F5344CB8AC3E}">
        <p14:creationId xmlns:p14="http://schemas.microsoft.com/office/powerpoint/2010/main" val="1496747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7</a:t>
            </a:fld>
            <a:endParaRPr lang="en-US"/>
          </a:p>
        </p:txBody>
      </p:sp>
    </p:spTree>
    <p:extLst>
      <p:ext uri="{BB962C8B-B14F-4D97-AF65-F5344CB8AC3E}">
        <p14:creationId xmlns:p14="http://schemas.microsoft.com/office/powerpoint/2010/main" val="1288543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58969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48060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03821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993192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F124A50-DB44-4B55-88D7-B0F7735914C1}" type="datetimeFigureOut">
              <a:rPr lang="en-US" smtClean="0"/>
              <a:t>7/17/2019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43337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124A50-DB44-4B55-88D7-B0F7735914C1}" type="datetimeFigureOut">
              <a:rPr lang="en-US" smtClean="0"/>
              <a:t>7/17/2019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699873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124A50-DB44-4B55-88D7-B0F7735914C1}" type="datetimeFigureOut">
              <a:rPr lang="en-US" smtClean="0"/>
              <a:t>7/17/2019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267290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124A50-DB44-4B55-88D7-B0F7735914C1}" type="datetimeFigureOut">
              <a:rPr lang="en-US" smtClean="0"/>
              <a:t>7/17/2019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71999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124A50-DB44-4B55-88D7-B0F7735914C1}" type="datetimeFigureOut">
              <a:rPr lang="en-US" smtClean="0"/>
              <a:t>7/17/2019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644447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369515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860056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124A50-DB44-4B55-88D7-B0F7735914C1}" type="datetimeFigureOut">
              <a:rPr lang="en-US" smtClean="0"/>
              <a:t>7/17/2019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E8DB9-D303-47DA-8ED4-4D9842BBBC23}" type="slidenum">
              <a:rPr lang="en-US" smtClean="0"/>
              <a:t>‹#›</a:t>
            </a:fld>
            <a:endParaRPr lang="en-US"/>
          </a:p>
        </p:txBody>
      </p:sp>
    </p:spTree>
    <p:extLst>
      <p:ext uri="{BB962C8B-B14F-4D97-AF65-F5344CB8AC3E}">
        <p14:creationId xmlns:p14="http://schemas.microsoft.com/office/powerpoint/2010/main" val="4255040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6275" y="0"/>
            <a:ext cx="10772775" cy="1122003"/>
          </a:xfrm>
        </p:spPr>
        <p:txBody>
          <a:bodyPr/>
          <a:lstStyle/>
          <a:p>
            <a:pPr algn="ctr"/>
            <a:r>
              <a:rPr lang="en-US" b="1" dirty="0" smtClean="0"/>
              <a:t>What are the 7 steps of index testing?</a:t>
            </a:r>
            <a:endParaRPr lang="en-US" b="1" dirty="0"/>
          </a:p>
        </p:txBody>
      </p:sp>
      <p:sp>
        <p:nvSpPr>
          <p:cNvPr id="64" name="TextBox 63"/>
          <p:cNvSpPr txBox="1"/>
          <p:nvPr/>
        </p:nvSpPr>
        <p:spPr>
          <a:xfrm>
            <a:off x="601630" y="1313395"/>
            <a:ext cx="10746658" cy="400110"/>
          </a:xfrm>
          <a:prstGeom prst="rect">
            <a:avLst/>
          </a:prstGeom>
          <a:solidFill>
            <a:srgbClr val="FF0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1.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visit</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grpSp>
        <p:nvGrpSpPr>
          <p:cNvPr id="65" name="Group 64"/>
          <p:cNvGrpSpPr/>
          <p:nvPr/>
        </p:nvGrpSpPr>
        <p:grpSpPr>
          <a:xfrm>
            <a:off x="601631" y="1713506"/>
            <a:ext cx="10746658" cy="766111"/>
            <a:chOff x="347970" y="1696489"/>
            <a:chExt cx="11680722" cy="768758"/>
          </a:xfrm>
        </p:grpSpPr>
        <p:sp>
          <p:nvSpPr>
            <p:cNvPr id="66" name="TextBox 65"/>
            <p:cNvSpPr txBox="1"/>
            <p:nvPr/>
          </p:nvSpPr>
          <p:spPr>
            <a:xfrm>
              <a:off x="347970" y="2065137"/>
              <a:ext cx="11680722" cy="400110"/>
            </a:xfrm>
            <a:prstGeom prst="rect">
              <a:avLst/>
            </a:prstGeom>
            <a:solidFill>
              <a:srgbClr val="FFC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2.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Obtain a list of sex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and biological children &lt; 15 with unknown HIV status</a:t>
              </a:r>
            </a:p>
          </p:txBody>
        </p:sp>
        <p:cxnSp>
          <p:nvCxnSpPr>
            <p:cNvPr id="67" name="Straight Arrow Connector 66"/>
            <p:cNvCxnSpPr/>
            <p:nvPr/>
          </p:nvCxnSpPr>
          <p:spPr>
            <a:xfrm>
              <a:off x="5756788" y="1696489"/>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601631" y="2479616"/>
            <a:ext cx="10746657" cy="727815"/>
            <a:chOff x="2413819" y="2244884"/>
            <a:chExt cx="7698658" cy="1155160"/>
          </a:xfrm>
        </p:grpSpPr>
        <p:sp>
          <p:nvSpPr>
            <p:cNvPr id="69" name="TextBox 68"/>
            <p:cNvSpPr txBox="1"/>
            <p:nvPr/>
          </p:nvSpPr>
          <p:spPr>
            <a:xfrm>
              <a:off x="2413819" y="2765005"/>
              <a:ext cx="7698658" cy="635039"/>
            </a:xfrm>
            <a:prstGeom prst="rect">
              <a:avLst/>
            </a:prstGeom>
            <a:solidFill>
              <a:srgbClr val="FFFF00"/>
            </a:solidFill>
            <a:ln w="12700">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3.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Conduct an intimate partner violence (IPV)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risk assessment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for each named partner</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0" name="Straight Arrow Connector 69"/>
            <p:cNvCxnSpPr/>
            <p:nvPr/>
          </p:nvCxnSpPr>
          <p:spPr>
            <a:xfrm flipH="1">
              <a:off x="5997060" y="2244884"/>
              <a:ext cx="5490" cy="5201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1" name="Group 70"/>
          <p:cNvGrpSpPr/>
          <p:nvPr/>
        </p:nvGrpSpPr>
        <p:grpSpPr>
          <a:xfrm>
            <a:off x="123826" y="3253329"/>
            <a:ext cx="11839574" cy="750208"/>
            <a:chOff x="451208" y="3165116"/>
            <a:chExt cx="11397738" cy="781345"/>
          </a:xfrm>
        </p:grpSpPr>
        <p:sp>
          <p:nvSpPr>
            <p:cNvPr id="72" name="TextBox 71"/>
            <p:cNvSpPr txBox="1"/>
            <p:nvPr/>
          </p:nvSpPr>
          <p:spPr>
            <a:xfrm>
              <a:off x="451208" y="3529745"/>
              <a:ext cx="11397738" cy="416716"/>
            </a:xfrm>
            <a:prstGeom prst="rect">
              <a:avLst/>
            </a:prstGeom>
            <a:solidFill>
              <a:srgbClr val="92D05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4.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Determine the preferred method of partner notification or child testing for each named partner/child </a:t>
              </a:r>
            </a:p>
          </p:txBody>
        </p:sp>
        <p:cxnSp>
          <p:nvCxnSpPr>
            <p:cNvPr id="73" name="Straight Arrow Connector 72"/>
            <p:cNvCxnSpPr/>
            <p:nvPr/>
          </p:nvCxnSpPr>
          <p:spPr>
            <a:xfrm>
              <a:off x="5730100" y="3165116"/>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Group 73"/>
          <p:cNvGrpSpPr/>
          <p:nvPr/>
        </p:nvGrpSpPr>
        <p:grpSpPr>
          <a:xfrm>
            <a:off x="123826" y="3987595"/>
            <a:ext cx="11839574" cy="699791"/>
            <a:chOff x="687" y="3929853"/>
            <a:chExt cx="12651987" cy="760284"/>
          </a:xfrm>
        </p:grpSpPr>
        <p:sp>
          <p:nvSpPr>
            <p:cNvPr id="75" name="TextBox 74"/>
            <p:cNvSpPr txBox="1"/>
            <p:nvPr/>
          </p:nvSpPr>
          <p:spPr>
            <a:xfrm>
              <a:off x="687" y="4255439"/>
              <a:ext cx="12651987" cy="434698"/>
            </a:xfrm>
            <a:prstGeom prst="rect">
              <a:avLst/>
            </a:prstGeom>
            <a:solidFill>
              <a:srgbClr val="00B0F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5.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Contact all named partners and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biological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&lt;15 with unknown status using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preferred approach</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6" name="Straight Arrow Connector 75"/>
            <p:cNvCxnSpPr/>
            <p:nvPr/>
          </p:nvCxnSpPr>
          <p:spPr>
            <a:xfrm>
              <a:off x="5864583" y="3929853"/>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601630" y="4738858"/>
            <a:ext cx="10746658" cy="682050"/>
            <a:chOff x="582968" y="4655548"/>
            <a:chExt cx="10746658" cy="807844"/>
          </a:xfrm>
        </p:grpSpPr>
        <p:sp>
          <p:nvSpPr>
            <p:cNvPr id="78" name="TextBox 77"/>
            <p:cNvSpPr txBox="1"/>
            <p:nvPr/>
          </p:nvSpPr>
          <p:spPr>
            <a:xfrm>
              <a:off x="582968" y="4989487"/>
              <a:ext cx="10746658" cy="473905"/>
            </a:xfrm>
            <a:prstGeom prst="rect">
              <a:avLst/>
            </a:prstGeom>
            <a:solidFill>
              <a:srgbClr val="0070C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6.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Record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outcomes of partner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notification and family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testing</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9" name="Straight Arrow Connector 78"/>
            <p:cNvCxnSpPr/>
            <p:nvPr/>
          </p:nvCxnSpPr>
          <p:spPr>
            <a:xfrm>
              <a:off x="5592526" y="4655548"/>
              <a:ext cx="0" cy="3339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0" name="Group 79"/>
          <p:cNvGrpSpPr/>
          <p:nvPr/>
        </p:nvGrpSpPr>
        <p:grpSpPr>
          <a:xfrm>
            <a:off x="601630" y="5369245"/>
            <a:ext cx="10746658" cy="754400"/>
            <a:chOff x="601630" y="5389597"/>
            <a:chExt cx="10746658" cy="734048"/>
          </a:xfrm>
        </p:grpSpPr>
        <p:sp>
          <p:nvSpPr>
            <p:cNvPr id="81" name="TextBox 80"/>
            <p:cNvSpPr txBox="1"/>
            <p:nvPr/>
          </p:nvSpPr>
          <p:spPr>
            <a:xfrm>
              <a:off x="601630" y="5723535"/>
              <a:ext cx="10746658" cy="400110"/>
            </a:xfrm>
            <a:prstGeom prst="rect">
              <a:avLst/>
            </a:prstGeom>
            <a:solidFill>
              <a:srgbClr val="7030A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7.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Provide appropriate services for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and 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based on HIV status</a:t>
              </a:r>
            </a:p>
          </p:txBody>
        </p:sp>
        <p:cxnSp>
          <p:nvCxnSpPr>
            <p:cNvPr id="82" name="Straight Arrow Connector 81"/>
            <p:cNvCxnSpPr/>
            <p:nvPr/>
          </p:nvCxnSpPr>
          <p:spPr>
            <a:xfrm>
              <a:off x="5622557" y="5389597"/>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1650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5884634" y="2827599"/>
            <a:ext cx="1911765" cy="423989"/>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document results of IPV screening and preferred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 notification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and/or child testing method.  </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Complete one form for each named partner</a:t>
            </a:r>
          </a:p>
        </p:txBody>
      </p:sp>
      <p:cxnSp>
        <p:nvCxnSpPr>
          <p:cNvPr id="107" name="Straight Connector 106"/>
          <p:cNvCxnSpPr/>
          <p:nvPr/>
        </p:nvCxnSpPr>
        <p:spPr>
          <a:xfrm flipH="1">
            <a:off x="6573843" y="4245387"/>
            <a:ext cx="256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8154471" y="4740825"/>
            <a:ext cx="167755" cy="1260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062554" y="1775203"/>
            <a:ext cx="1645716" cy="494173"/>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1</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visit</a:t>
            </a:r>
          </a:p>
        </p:txBody>
      </p:sp>
      <p:cxnSp>
        <p:nvCxnSpPr>
          <p:cNvPr id="4" name="Straight Connector 3"/>
          <p:cNvCxnSpPr/>
          <p:nvPr/>
        </p:nvCxnSpPr>
        <p:spPr>
          <a:xfrm>
            <a:off x="4765560" y="1775203"/>
            <a:ext cx="26443" cy="3819902"/>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3062555" y="2311690"/>
            <a:ext cx="1645716" cy="487899"/>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2</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Obtain a list of sex and needle-sharing partners and biological children &lt;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 unknown HIV status</a:t>
            </a:r>
          </a:p>
        </p:txBody>
      </p:sp>
      <p:sp>
        <p:nvSpPr>
          <p:cNvPr id="6" name="Rectangle 5"/>
          <p:cNvSpPr/>
          <p:nvPr/>
        </p:nvSpPr>
        <p:spPr>
          <a:xfrm>
            <a:off x="3062554" y="2840003"/>
            <a:ext cx="1645716" cy="284024"/>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3</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Screen all named partners for intimate partner violence (IPV</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p>
        </p:txBody>
      </p:sp>
      <p:sp>
        <p:nvSpPr>
          <p:cNvPr id="7" name="Rectangle 6"/>
          <p:cNvSpPr/>
          <p:nvPr/>
        </p:nvSpPr>
        <p:spPr>
          <a:xfrm>
            <a:off x="3062554" y="3161241"/>
            <a:ext cx="1655646" cy="756709"/>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4</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Determine the preferred method of partner notification or child testing for each named partner/child and record on </a:t>
            </a:r>
            <a:r>
              <a:rPr lang="en-US" sz="80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3062555" y="3955165"/>
            <a:ext cx="1645716" cy="505622"/>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5</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Trace/visit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all named partners and test all biological children &lt;15 with unknown status using the preferred approach</a:t>
            </a:r>
          </a:p>
        </p:txBody>
      </p:sp>
      <p:sp>
        <p:nvSpPr>
          <p:cNvPr id="9" name="Rectangle 8"/>
          <p:cNvSpPr/>
          <p:nvPr/>
        </p:nvSpPr>
        <p:spPr>
          <a:xfrm>
            <a:off x="3062554" y="4495810"/>
            <a:ext cx="1645716" cy="450426"/>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6</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Record partner notification and family testing outcomes on the </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p:cNvSpPr/>
          <p:nvPr/>
        </p:nvSpPr>
        <p:spPr>
          <a:xfrm>
            <a:off x="5817910" y="1775203"/>
            <a:ext cx="2061222" cy="363617"/>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a:t>
            </a: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Talking Points</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to introduce partner/family testing to the index client and complete </a:t>
            </a:r>
          </a:p>
          <a:p>
            <a:pPr algn="ct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p:cNvSpPr/>
          <p:nvPr/>
        </p:nvSpPr>
        <p:spPr>
          <a:xfrm>
            <a:off x="6013895" y="2275996"/>
            <a:ext cx="1674374" cy="401927"/>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partner(s)’/child(</a:t>
            </a:r>
            <a:r>
              <a:rPr lang="en-US" sz="675"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)’s names and contact information</a:t>
            </a:r>
          </a:p>
        </p:txBody>
      </p:sp>
      <p:sp>
        <p:nvSpPr>
          <p:cNvPr id="13" name="Rectangle 12"/>
          <p:cNvSpPr/>
          <p:nvPr/>
        </p:nvSpPr>
        <p:spPr>
          <a:xfrm>
            <a:off x="7952446" y="2744164"/>
            <a:ext cx="1363735" cy="509853"/>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Exclude partners posing a high risk of IPV; refer index client to IPV/OVC services where available and discuss other options for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p:cNvSpPr/>
          <p:nvPr/>
        </p:nvSpPr>
        <p:spPr>
          <a:xfrm>
            <a:off x="4835360" y="3434920"/>
            <a:ext cx="1049274" cy="833060"/>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Dual Referral: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Coach client on joint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 or allow client to test with partner as if their HIV status is unknown; make plans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for when and where joint disclosure will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occur; offer HIV testing to partner</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5" name="Rectangle 14"/>
          <p:cNvSpPr/>
          <p:nvPr/>
        </p:nvSpPr>
        <p:spPr>
          <a:xfrm>
            <a:off x="5955188" y="3434246"/>
            <a:ext cx="1080193" cy="833735"/>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t>
            </a:r>
            <a:r>
              <a:rPr lang="en-US" sz="675"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Agreement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Provide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 disclosure script; agree that client will refer partner or bring the child for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HIV testing services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within 7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days</a:t>
            </a:r>
            <a:endParaRPr lang="en-US" sz="618" dirty="0">
              <a:solidFill>
                <a:schemeClr val="tx1"/>
              </a:solidFill>
              <a:ea typeface="Calibri" panose="020F0502020204030204" pitchFamily="34" charset="0"/>
              <a:cs typeface="Times New Roman" panose="02020603050405020304" pitchFamily="18" charset="0"/>
            </a:endParaRPr>
          </a:p>
        </p:txBody>
      </p:sp>
      <p:sp>
        <p:nvSpPr>
          <p:cNvPr id="16" name="Rectangle 15"/>
          <p:cNvSpPr/>
          <p:nvPr/>
        </p:nvSpPr>
        <p:spPr>
          <a:xfrm>
            <a:off x="7077075" y="3423994"/>
            <a:ext cx="1058185"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t" anchorCtr="0" forceAA="0" compatLnSpc="1">
            <a:prstTxWarp prst="textNoShape">
              <a:avLst/>
            </a:prstTxWarp>
            <a:noAutofit/>
          </a:bodyPr>
          <a:lstStyle/>
          <a:p>
            <a:pPr algn="ctr"/>
            <a:r>
              <a:rPr lang="en-US" sz="680" b="1" dirty="0">
                <a:solidFill>
                  <a:schemeClr val="tx1"/>
                </a:solidFill>
                <a:ea typeface="Calibri" panose="020F0502020204030204" pitchFamily="34" charset="0"/>
                <a:cs typeface="Times New Roman" panose="02020603050405020304" pitchFamily="18" charset="0"/>
              </a:rPr>
              <a:t>Provider Referral: </a:t>
            </a:r>
            <a:r>
              <a:rPr lang="en-US" sz="680" dirty="0" smtClean="0">
                <a:solidFill>
                  <a:schemeClr val="tx1"/>
                </a:solidFill>
                <a:ea typeface="Calibri" panose="020F0502020204030204" pitchFamily="34" charset="0"/>
                <a:cs typeface="Times New Roman" panose="02020603050405020304" pitchFamily="18" charset="0"/>
              </a:rPr>
              <a:t>Initiate </a:t>
            </a:r>
            <a:r>
              <a:rPr lang="en-US" sz="680" dirty="0" smtClean="0">
                <a:solidFill>
                  <a:schemeClr val="tx1"/>
                </a:solidFill>
              </a:rPr>
              <a:t>partner </a:t>
            </a:r>
            <a:r>
              <a:rPr lang="en-US" sz="680" dirty="0">
                <a:solidFill>
                  <a:schemeClr val="tx1"/>
                </a:solidFill>
              </a:rPr>
              <a:t>contact </a:t>
            </a:r>
            <a:r>
              <a:rPr lang="en-US" sz="680" dirty="0" smtClean="0">
                <a:solidFill>
                  <a:schemeClr val="tx1"/>
                </a:solidFill>
              </a:rPr>
              <a:t>attempts* using the example script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Community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 day/time the provider will test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partner/child(</a:t>
            </a:r>
            <a:r>
              <a:rPr lang="en-US" sz="675" dirty="0" err="1"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in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home*</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Rectangle 18"/>
          <p:cNvSpPr/>
          <p:nvPr/>
        </p:nvSpPr>
        <p:spPr>
          <a:xfrm>
            <a:off x="6891071" y="4428791"/>
            <a:ext cx="1431155" cy="300111"/>
          </a:xfrm>
          <a:prstGeom prst="rect">
            <a:avLst/>
          </a:prstGeom>
          <a:solidFill>
            <a:schemeClr val="accent4">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partner successfully contacted?</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the child tested? </a:t>
            </a:r>
          </a:p>
        </p:txBody>
      </p:sp>
      <p:sp>
        <p:nvSpPr>
          <p:cNvPr id="20" name="Rectangle 19"/>
          <p:cNvSpPr/>
          <p:nvPr/>
        </p:nvSpPr>
        <p:spPr>
          <a:xfrm rot="19484697">
            <a:off x="6779456" y="471295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Yes </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1" name="Rectangle 20"/>
          <p:cNvSpPr/>
          <p:nvPr/>
        </p:nvSpPr>
        <p:spPr>
          <a:xfrm rot="2170670">
            <a:off x="8229607" y="471403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No</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2" name="Rectangle 21"/>
          <p:cNvSpPr/>
          <p:nvPr/>
        </p:nvSpPr>
        <p:spPr>
          <a:xfrm>
            <a:off x="5372276" y="4885140"/>
            <a:ext cx="1758774" cy="408539"/>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successful partner contact or child test (including HIV status)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3" name="Rectangle 22"/>
          <p:cNvSpPr/>
          <p:nvPr/>
        </p:nvSpPr>
        <p:spPr>
          <a:xfrm>
            <a:off x="7643428" y="4890052"/>
            <a:ext cx="1854051" cy="427230"/>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If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Agreement</a:t>
            </a:r>
            <a:r>
              <a:rPr lang="en-US" sz="68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Referral</a:t>
            </a: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 initiate provider referral for partners or home testing for children after 7 days; otherwise record unsuccessful contact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2" name="TextBox 41"/>
          <p:cNvSpPr txBox="1"/>
          <p:nvPr/>
        </p:nvSpPr>
        <p:spPr>
          <a:xfrm>
            <a:off x="2414719" y="183644"/>
            <a:ext cx="7076414" cy="584775"/>
          </a:xfrm>
          <a:prstGeom prst="rect">
            <a:avLst/>
          </a:prstGeom>
          <a:noFill/>
        </p:spPr>
        <p:txBody>
          <a:bodyPr wrap="square" rtlCol="0">
            <a:spAutoFit/>
          </a:bodyPr>
          <a:lstStyle/>
          <a:p>
            <a:pPr algn="ctr"/>
            <a:r>
              <a:rPr lang="en-US" sz="3200" b="1" u="sng" dirty="0" smtClean="0"/>
              <a:t>Detailed Steps </a:t>
            </a:r>
            <a:r>
              <a:rPr lang="en-US" sz="3200" b="1" u="sng" dirty="0"/>
              <a:t>for Index Testing Services</a:t>
            </a:r>
          </a:p>
        </p:txBody>
      </p:sp>
      <p:cxnSp>
        <p:nvCxnSpPr>
          <p:cNvPr id="92" name="Straight Connector 91"/>
          <p:cNvCxnSpPr/>
          <p:nvPr/>
        </p:nvCxnSpPr>
        <p:spPr>
          <a:xfrm>
            <a:off x="5444223" y="3306884"/>
            <a:ext cx="30394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V="1">
            <a:off x="7804403" y="3037887"/>
            <a:ext cx="149458"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p:nvPr/>
        </p:nvCxnSpPr>
        <p:spPr>
          <a:xfrm>
            <a:off x="7729104" y="3311605"/>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6858135" y="3267735"/>
            <a:ext cx="0" cy="343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6573843" y="4312083"/>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8622911" y="4248569"/>
            <a:ext cx="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flipH="1">
            <a:off x="6982622" y="4743169"/>
            <a:ext cx="197102" cy="1237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16" idx="2"/>
          </p:cNvCxnSpPr>
          <p:nvPr/>
        </p:nvCxnSpPr>
        <p:spPr>
          <a:xfrm>
            <a:off x="7606168" y="4267980"/>
            <a:ext cx="2307" cy="4606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608475" y="432110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062554" y="5007052"/>
            <a:ext cx="1645716" cy="588053"/>
          </a:xfrm>
          <a:prstGeom prst="rect">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7</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Provide appropriate services for children based on HIV status, </a:t>
            </a:r>
            <a:r>
              <a:rPr lang="en-US" sz="8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seroconcordant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/discordant partners, or work to support disclosure </a:t>
            </a:r>
          </a:p>
        </p:txBody>
      </p:sp>
      <p:sp>
        <p:nvSpPr>
          <p:cNvPr id="45" name="Rectangle 44"/>
          <p:cNvSpPr/>
          <p:nvPr/>
        </p:nvSpPr>
        <p:spPr>
          <a:xfrm>
            <a:off x="8185865" y="3423994"/>
            <a:ext cx="1130314"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Client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Coach client on disclosure; p</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rovide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“Tips for Telling Your Partner about HIV” and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Facility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an appointment to test biological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children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&lt;</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46" name="Straight Arrow Connector 45"/>
          <p:cNvCxnSpPr/>
          <p:nvPr/>
        </p:nvCxnSpPr>
        <p:spPr>
          <a:xfrm>
            <a:off x="6848521" y="214772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848521" y="269318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8473362" y="330918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495284" y="331615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453999" y="329966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565911" y="4314042"/>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792003" y="5393853"/>
            <a:ext cx="4840947" cy="338554"/>
          </a:xfrm>
          <a:prstGeom prst="rect">
            <a:avLst/>
          </a:prstGeom>
          <a:noFill/>
        </p:spPr>
        <p:txBody>
          <a:bodyPr wrap="square" rtlCol="0">
            <a:spAutoFit/>
          </a:bodyPr>
          <a:lstStyle/>
          <a:p>
            <a:pPr marL="57150" indent="-57150"/>
            <a:r>
              <a:rPr lang="en-US" sz="800" b="1" dirty="0" smtClean="0"/>
              <a:t>*Note: Direct </a:t>
            </a:r>
            <a:r>
              <a:rPr lang="en-US" sz="800" b="1" dirty="0"/>
              <a:t>partner notification (telling sexual partners they have been exposed to HIV) </a:t>
            </a:r>
            <a:r>
              <a:rPr lang="en-US" sz="800" b="1" dirty="0" smtClean="0"/>
              <a:t>is not recommended by the National Department of Health due </a:t>
            </a:r>
            <a:r>
              <a:rPr lang="en-US" sz="800" b="1" dirty="0"/>
              <a:t>to high rates of intimate partner </a:t>
            </a:r>
            <a:r>
              <a:rPr lang="en-US" sz="800" b="1" dirty="0" smtClean="0"/>
              <a:t>violence in South Africa</a:t>
            </a:r>
            <a:endParaRPr lang="en-US" sz="800" b="1" dirty="0"/>
          </a:p>
        </p:txBody>
      </p:sp>
    </p:spTree>
    <p:extLst>
      <p:ext uri="{BB962C8B-B14F-4D97-AF65-F5344CB8AC3E}">
        <p14:creationId xmlns:p14="http://schemas.microsoft.com/office/powerpoint/2010/main" val="2188624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606" y="560438"/>
            <a:ext cx="10772775" cy="575187"/>
          </a:xfrm>
        </p:spPr>
        <p:txBody>
          <a:bodyPr>
            <a:normAutofit fontScale="90000"/>
          </a:bodyPr>
          <a:lstStyle/>
          <a:p>
            <a:pPr algn="ctr"/>
            <a:r>
              <a:rPr lang="en-US" sz="4400" b="1" dirty="0" smtClean="0"/>
              <a:t>Seven Tips for Partner Elicitation</a:t>
            </a:r>
            <a:endParaRPr lang="en-US" sz="4400" b="1" dirty="0"/>
          </a:p>
        </p:txBody>
      </p:sp>
      <p:sp>
        <p:nvSpPr>
          <p:cNvPr id="3" name="Content Placeholder 2"/>
          <p:cNvSpPr>
            <a:spLocks noGrp="1"/>
          </p:cNvSpPr>
          <p:nvPr>
            <p:ph idx="1"/>
          </p:nvPr>
        </p:nvSpPr>
        <p:spPr>
          <a:xfrm>
            <a:off x="803787" y="1215746"/>
            <a:ext cx="7057102" cy="4415993"/>
          </a:xfrm>
        </p:spPr>
        <p:txBody>
          <a:bodyPr>
            <a:noAutofit/>
          </a:bodyPr>
          <a:lstStyle/>
          <a:p>
            <a:pPr marL="457200" indent="-457200">
              <a:buFont typeface="+mj-lt"/>
              <a:buAutoNum type="arabicParenR"/>
            </a:pPr>
            <a:r>
              <a:rPr lang="en-US" sz="2000" dirty="0" smtClean="0"/>
              <a:t> Introduce partner notification in pre-test counseling session</a:t>
            </a:r>
          </a:p>
          <a:p>
            <a:pPr marL="457200" indent="-457200">
              <a:buFont typeface="+mj-lt"/>
              <a:buAutoNum type="arabicParenR"/>
            </a:pPr>
            <a:r>
              <a:rPr lang="en-US" sz="2000" dirty="0" smtClean="0"/>
              <a:t>Use appropriate questions/ language to ask about partner(s) and children</a:t>
            </a:r>
          </a:p>
          <a:p>
            <a:pPr marL="457200" indent="-457200">
              <a:buFont typeface="+mj-lt"/>
              <a:buAutoNum type="arabicParenR"/>
            </a:pPr>
            <a:r>
              <a:rPr lang="en-US" sz="2000" dirty="0" smtClean="0"/>
              <a:t>Assure clients of the confidentiality of services:  partners will be traced and be offered testing for the ‘Cheka </a:t>
            </a:r>
            <a:r>
              <a:rPr lang="en-US" sz="2000" dirty="0" err="1"/>
              <a:t>Impilo</a:t>
            </a:r>
            <a:r>
              <a:rPr lang="en-US" sz="2000" dirty="0"/>
              <a:t>’ National Wellness Campaign</a:t>
            </a:r>
            <a:endParaRPr lang="en-US" sz="2000" dirty="0" smtClean="0"/>
          </a:p>
          <a:p>
            <a:pPr marL="457200" indent="-457200">
              <a:buFont typeface="+mj-lt"/>
              <a:buAutoNum type="arabicParenR"/>
            </a:pPr>
            <a:r>
              <a:rPr lang="en-US" sz="2000" dirty="0" smtClean="0"/>
              <a:t>There is no need for client to disclose their HIV status, partners will be traced and offered a test anonymously. </a:t>
            </a:r>
          </a:p>
          <a:p>
            <a:pPr marL="457200" indent="-457200">
              <a:buFont typeface="+mj-lt"/>
              <a:buAutoNum type="arabicParenR"/>
            </a:pPr>
            <a:r>
              <a:rPr lang="en-US" sz="2000" dirty="0" smtClean="0"/>
              <a:t>Use </a:t>
            </a:r>
            <a:r>
              <a:rPr lang="en-US" sz="2000" dirty="0"/>
              <a:t>humor and slang to </a:t>
            </a:r>
            <a:r>
              <a:rPr lang="en-US" sz="2000" dirty="0" smtClean="0"/>
              <a:t>probe for additional partners and make </a:t>
            </a:r>
            <a:r>
              <a:rPr lang="en-US" sz="2000" dirty="0"/>
              <a:t>clients feel comfortable with </a:t>
            </a:r>
            <a:r>
              <a:rPr lang="en-US" sz="2000" dirty="0" smtClean="0"/>
              <a:t>you</a:t>
            </a:r>
          </a:p>
          <a:p>
            <a:pPr marL="457200" indent="-457200">
              <a:buFont typeface="+mj-lt"/>
              <a:buAutoNum type="arabicParenR"/>
            </a:pPr>
            <a:r>
              <a:rPr lang="en-US" sz="2000" dirty="0" smtClean="0"/>
              <a:t>Use brief motivational interviewing to create rapport with clients</a:t>
            </a:r>
          </a:p>
          <a:p>
            <a:pPr marL="457200" indent="-457200">
              <a:buFont typeface="+mj-lt"/>
              <a:buAutoNum type="arabicParenR"/>
            </a:pPr>
            <a:r>
              <a:rPr lang="en-US" sz="2000" dirty="0" smtClean="0"/>
              <a:t>Act natural and do not make the elicitation weird, judgmental,  or stressful for the client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9420" y="1577731"/>
            <a:ext cx="3915697" cy="1404683"/>
          </a:xfrm>
          <a:prstGeom prst="rect">
            <a:avLst/>
          </a:prstGeom>
        </p:spPr>
      </p:pic>
      <p:pic>
        <p:nvPicPr>
          <p:cNvPr id="5" name="Picture 4"/>
          <p:cNvPicPr>
            <a:picLocks noChangeAspect="1"/>
          </p:cNvPicPr>
          <p:nvPr/>
        </p:nvPicPr>
        <p:blipFill rotWithShape="1">
          <a:blip r:embed="rId3"/>
          <a:srcRect l="4233" r="6875"/>
          <a:stretch/>
        </p:blipFill>
        <p:spPr>
          <a:xfrm>
            <a:off x="8288592" y="2637123"/>
            <a:ext cx="3277354" cy="2414199"/>
          </a:xfrm>
          <a:prstGeom prst="rect">
            <a:avLst/>
          </a:prstGeom>
        </p:spPr>
      </p:pic>
    </p:spTree>
    <p:extLst>
      <p:ext uri="{BB962C8B-B14F-4D97-AF65-F5344CB8AC3E}">
        <p14:creationId xmlns:p14="http://schemas.microsoft.com/office/powerpoint/2010/main" val="35629495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729772"/>
          </a:xfrm>
        </p:spPr>
        <p:txBody>
          <a:bodyPr>
            <a:normAutofit fontScale="90000"/>
          </a:bodyPr>
          <a:lstStyle/>
          <a:p>
            <a:pPr algn="ctr"/>
            <a:r>
              <a:rPr lang="en-US" sz="2800" b="1" dirty="0" smtClean="0">
                <a:latin typeface="Calibri" panose="020F0502020204030204" pitchFamily="34" charset="0"/>
                <a:cs typeface="Calibri" panose="020F0502020204030204" pitchFamily="34" charset="0"/>
              </a:rPr>
              <a:t>Tip 5 for Partner Elicitation: Use Humor and Appropriate Slang to Probe and Make the Client Feel Comfortable</a:t>
            </a:r>
            <a:endParaRPr lang="en-US" sz="2800" b="1"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stretch>
            <a:fillRect/>
          </a:stretch>
        </p:blipFill>
        <p:spPr>
          <a:xfrm>
            <a:off x="1228930" y="1936551"/>
            <a:ext cx="2730578" cy="3856273"/>
          </a:xfrm>
          <a:prstGeom prst="rect">
            <a:avLst/>
          </a:prstGeom>
        </p:spPr>
      </p:pic>
      <p:pic>
        <p:nvPicPr>
          <p:cNvPr id="5" name="Picture 4"/>
          <p:cNvPicPr>
            <a:picLocks noChangeAspect="1"/>
          </p:cNvPicPr>
          <p:nvPr/>
        </p:nvPicPr>
        <p:blipFill>
          <a:blip r:embed="rId3"/>
          <a:stretch>
            <a:fillRect/>
          </a:stretch>
        </p:blipFill>
        <p:spPr>
          <a:xfrm>
            <a:off x="-16635384" y="-28775025"/>
            <a:ext cx="3227175" cy="4572000"/>
          </a:xfrm>
          <a:prstGeom prst="rect">
            <a:avLst/>
          </a:prstGeom>
        </p:spPr>
      </p:pic>
      <p:pic>
        <p:nvPicPr>
          <p:cNvPr id="6" name="Picture 5"/>
          <p:cNvPicPr>
            <a:picLocks noChangeAspect="1"/>
          </p:cNvPicPr>
          <p:nvPr/>
        </p:nvPicPr>
        <p:blipFill>
          <a:blip r:embed="rId3"/>
          <a:stretch>
            <a:fillRect/>
          </a:stretch>
        </p:blipFill>
        <p:spPr>
          <a:xfrm>
            <a:off x="-16635413" y="-28775025"/>
            <a:ext cx="3872610" cy="54864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28155" y="1980613"/>
            <a:ext cx="2659772" cy="3768150"/>
          </a:xfrm>
          <a:prstGeom prst="rect">
            <a:avLst/>
          </a:prstGeom>
          <a:ln>
            <a:solidFill>
              <a:schemeClr val="tx1"/>
            </a:solidFill>
          </a:ln>
        </p:spPr>
      </p:pic>
      <p:sp>
        <p:nvSpPr>
          <p:cNvPr id="3" name="Rectangle 2"/>
          <p:cNvSpPr/>
          <p:nvPr/>
        </p:nvSpPr>
        <p:spPr>
          <a:xfrm>
            <a:off x="480623" y="1229305"/>
            <a:ext cx="11233155" cy="609398"/>
          </a:xfrm>
          <a:prstGeom prst="rect">
            <a:avLst/>
          </a:prstGeom>
        </p:spPr>
        <p:txBody>
          <a:bodyPr wrap="square">
            <a:spAutoFit/>
          </a:bodyPr>
          <a:lstStyle/>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After client responds about ‘main partner,’  probe </a:t>
            </a:r>
            <a:r>
              <a:rPr lang="en-US" sz="1400" dirty="0">
                <a:latin typeface="Calibri" panose="020F0502020204030204" pitchFamily="34" charset="0"/>
              </a:rPr>
              <a:t>for additional partners using slang </a:t>
            </a:r>
            <a:r>
              <a:rPr lang="en-US" sz="1400" dirty="0" smtClean="0">
                <a:latin typeface="Calibri" panose="020F0502020204030204" pitchFamily="34" charset="0"/>
              </a:rPr>
              <a:t>terms that are common in the community </a:t>
            </a:r>
          </a:p>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Ask expert clients, including AGYW, to give you popular terms used in the community</a:t>
            </a:r>
            <a:endParaRPr lang="en-US" sz="1400" dirty="0">
              <a:latin typeface="Calibri" panose="020F0502020204030204" pitchFamily="34" charset="0"/>
            </a:endParaRP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3101" y="2423804"/>
            <a:ext cx="2620144" cy="2620144"/>
          </a:xfrm>
          <a:prstGeom prst="rect">
            <a:avLst/>
          </a:prstGeom>
        </p:spPr>
      </p:pic>
    </p:spTree>
    <p:extLst>
      <p:ext uri="{BB962C8B-B14F-4D97-AF65-F5344CB8AC3E}">
        <p14:creationId xmlns:p14="http://schemas.microsoft.com/office/powerpoint/2010/main" val="14510924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2" y="178307"/>
            <a:ext cx="10896598" cy="1296531"/>
          </a:xfrm>
        </p:spPr>
        <p:txBody>
          <a:bodyPr>
            <a:normAutofit/>
          </a:bodyPr>
          <a:lstStyle/>
          <a:p>
            <a:pPr algn="ctr"/>
            <a:r>
              <a:rPr lang="en-US" sz="3600" b="1" dirty="0" smtClean="0">
                <a:latin typeface="Calibri" panose="020F0502020204030204" pitchFamily="34" charset="0"/>
                <a:cs typeface="Calibri" panose="020F0502020204030204" pitchFamily="34" charset="0"/>
              </a:rPr>
              <a:t>Tip 5: Popular </a:t>
            </a:r>
            <a:r>
              <a:rPr lang="en-US" sz="3600" b="1" dirty="0">
                <a:latin typeface="Calibri" panose="020F0502020204030204" pitchFamily="34" charset="0"/>
                <a:cs typeface="Calibri" panose="020F0502020204030204" pitchFamily="34" charset="0"/>
              </a:rPr>
              <a:t>Slang </a:t>
            </a:r>
            <a:r>
              <a:rPr lang="en-US" sz="3600" b="1" dirty="0" smtClean="0">
                <a:latin typeface="Calibri" panose="020F0502020204030204" pitchFamily="34" charset="0"/>
                <a:cs typeface="Calibri" panose="020F0502020204030204" pitchFamily="34" charset="0"/>
              </a:rPr>
              <a:t>Terms used by men</a:t>
            </a:r>
            <a:endParaRPr lang="en-US" sz="4399"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533403" y="1275737"/>
            <a:ext cx="3151390" cy="3962401"/>
          </a:xfrm>
        </p:spPr>
        <p:txBody>
          <a:bodyPr>
            <a:normAutofit fontScale="85000" lnSpcReduction="20000"/>
          </a:bodyPr>
          <a:lstStyle/>
          <a:p>
            <a:r>
              <a:rPr lang="en-US" sz="2000" dirty="0" err="1" smtClean="0">
                <a:latin typeface="Calibri" panose="020F0502020204030204" pitchFamily="34" charset="0"/>
                <a:cs typeface="Calibri" panose="020F0502020204030204" pitchFamily="34" charset="0"/>
              </a:rPr>
              <a:t>iKati</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Ikhwapha</a:t>
            </a:r>
            <a:r>
              <a:rPr lang="en-US" sz="2000" dirty="0" smtClean="0">
                <a:latin typeface="Calibri" panose="020F0502020204030204" pitchFamily="34" charset="0"/>
                <a:cs typeface="Calibri" panose="020F0502020204030204" pitchFamily="34" charset="0"/>
              </a:rPr>
              <a:t>/</a:t>
            </a:r>
            <a:r>
              <a:rPr lang="en-US" sz="2000" dirty="0" err="1" smtClean="0">
                <a:latin typeface="Calibri" panose="020F0502020204030204" pitchFamily="34" charset="0"/>
                <a:cs typeface="Calibri" panose="020F0502020204030204" pitchFamily="34" charset="0"/>
              </a:rPr>
              <a:t>umakhwapheni</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Sugar Baby</a:t>
            </a:r>
          </a:p>
          <a:p>
            <a:r>
              <a:rPr lang="en-US" sz="2000" dirty="0" err="1" smtClean="0">
                <a:latin typeface="Calibri" panose="020F0502020204030204" pitchFamily="34" charset="0"/>
                <a:cs typeface="Calibri" panose="020F0502020204030204" pitchFamily="34" charset="0"/>
              </a:rPr>
              <a:t>Ohlekisana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(older men) </a:t>
            </a:r>
          </a:p>
          <a:p>
            <a:r>
              <a:rPr lang="en-US" sz="2000" dirty="0" smtClean="0">
                <a:latin typeface="Calibri" panose="020F0502020204030204" pitchFamily="34" charset="0"/>
                <a:cs typeface="Calibri" panose="020F0502020204030204" pitchFamily="34" charset="0"/>
              </a:rPr>
              <a:t>Ume </a:t>
            </a:r>
            <a:r>
              <a:rPr lang="en-US" sz="2000" dirty="0" err="1" smtClean="0">
                <a:latin typeface="Calibri" panose="020F0502020204030204" pitchFamily="34" charset="0"/>
                <a:cs typeface="Calibri" panose="020F0502020204030204" pitchFamily="34" charset="0"/>
              </a:rPr>
              <a:t>ngomlenze</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owodwa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ngempela</a:t>
            </a:r>
            <a:r>
              <a:rPr lang="en-US" sz="2000" dirty="0" smtClean="0">
                <a:latin typeface="Calibri" panose="020F0502020204030204" pitchFamily="34" charset="0"/>
                <a:cs typeface="Calibri" panose="020F0502020204030204" pitchFamily="34" charset="0"/>
              </a:rPr>
              <a:t>? (Probing ) </a:t>
            </a:r>
          </a:p>
          <a:p>
            <a:r>
              <a:rPr lang="en-US" sz="2000" dirty="0" err="1" smtClean="0">
                <a:latin typeface="Calibri" panose="020F0502020204030204" pitchFamily="34" charset="0"/>
                <a:cs typeface="Calibri" panose="020F0502020204030204" pitchFamily="34" charset="0"/>
              </a:rPr>
              <a:t>i-Vrou</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uMuntu</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wakho</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Oncokola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Moghel</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Wifey</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Bae </a:t>
            </a:r>
          </a:p>
          <a:p>
            <a:r>
              <a:rPr lang="en-US" sz="2000" dirty="0" smtClean="0">
                <a:latin typeface="Calibri" panose="020F0502020204030204" pitchFamily="34" charset="0"/>
                <a:cs typeface="Calibri" panose="020F0502020204030204" pitchFamily="34" charset="0"/>
              </a:rPr>
              <a:t>Baby mamma</a:t>
            </a:r>
          </a:p>
          <a:p>
            <a:endParaRPr lang="en-US" sz="2000" dirty="0" smtClean="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545671" y="1328846"/>
            <a:ext cx="3188265" cy="3962401"/>
          </a:xfrm>
        </p:spPr>
        <p:txBody>
          <a:bodyPr>
            <a:normAutofit/>
          </a:bodyPr>
          <a:lstStyle/>
          <a:p>
            <a:r>
              <a:rPr lang="en-US" sz="1800" dirty="0" err="1" smtClean="0"/>
              <a:t>Stokko</a:t>
            </a:r>
            <a:endParaRPr lang="en-US" sz="1800" dirty="0" smtClean="0"/>
          </a:p>
          <a:p>
            <a:r>
              <a:rPr lang="en-US" sz="1800" dirty="0" err="1" smtClean="0"/>
              <a:t>Nyatsi</a:t>
            </a:r>
            <a:endParaRPr lang="en-US" sz="1800" dirty="0" smtClean="0"/>
          </a:p>
          <a:p>
            <a:r>
              <a:rPr lang="en-US" sz="1800" dirty="0" smtClean="0"/>
              <a:t>Side dish/ side kick/ side chick</a:t>
            </a:r>
          </a:p>
          <a:p>
            <a:r>
              <a:rPr lang="en-US" sz="1800" dirty="0" err="1"/>
              <a:t>o</a:t>
            </a:r>
            <a:r>
              <a:rPr lang="en-US" sz="1800" dirty="0" err="1" smtClean="0"/>
              <a:t>Mamncane</a:t>
            </a:r>
            <a:r>
              <a:rPr lang="en-US" sz="1800" dirty="0" smtClean="0"/>
              <a:t> </a:t>
            </a:r>
          </a:p>
          <a:p>
            <a:r>
              <a:rPr lang="en-US" sz="1800" dirty="0" err="1"/>
              <a:t>o</a:t>
            </a:r>
            <a:r>
              <a:rPr lang="en-US" sz="1800" dirty="0" err="1" smtClean="0"/>
              <a:t>Sisterz</a:t>
            </a:r>
            <a:endParaRPr lang="en-US" sz="1800" dirty="0" smtClean="0"/>
          </a:p>
          <a:p>
            <a:r>
              <a:rPr lang="en-US" sz="1800" dirty="0" err="1" smtClean="0"/>
              <a:t>Medi</a:t>
            </a:r>
            <a:endParaRPr lang="en-US" sz="1800" dirty="0" smtClean="0"/>
          </a:p>
          <a:p>
            <a:r>
              <a:rPr lang="en-US" sz="1800" dirty="0" err="1" smtClean="0"/>
              <a:t>iThekeni</a:t>
            </a:r>
            <a:endParaRPr lang="en-US" sz="1800" dirty="0" smtClean="0"/>
          </a:p>
          <a:p>
            <a:r>
              <a:rPr lang="en-US" sz="1800" dirty="0" smtClean="0"/>
              <a:t>Cherrie</a:t>
            </a:r>
          </a:p>
          <a:p>
            <a:r>
              <a:rPr lang="en-US" sz="1800" dirty="0" err="1" smtClean="0"/>
              <a:t>uMadam</a:t>
            </a:r>
            <a:endParaRPr lang="en-US" sz="1800" dirty="0" smtClean="0"/>
          </a:p>
          <a:p>
            <a:r>
              <a:rPr lang="en-US" sz="1800" dirty="0" err="1"/>
              <a:t>o</a:t>
            </a:r>
            <a:r>
              <a:rPr lang="en-US" sz="1800" dirty="0" err="1" smtClean="0"/>
              <a:t>MaBhebeza</a:t>
            </a:r>
            <a:endParaRPr lang="en-US" sz="1800" dirty="0" smtClean="0"/>
          </a:p>
          <a:p>
            <a:endParaRPr lang="en-US" sz="1800" dirty="0"/>
          </a:p>
        </p:txBody>
      </p:sp>
      <p:pic>
        <p:nvPicPr>
          <p:cNvPr id="5" name="Picture 4"/>
          <p:cNvPicPr>
            <a:picLocks noChangeAspect="1"/>
          </p:cNvPicPr>
          <p:nvPr/>
        </p:nvPicPr>
        <p:blipFill>
          <a:blip r:embed="rId3"/>
          <a:stretch>
            <a:fillRect/>
          </a:stretch>
        </p:blipFill>
        <p:spPr>
          <a:xfrm>
            <a:off x="9133797" y="5001857"/>
            <a:ext cx="1755800" cy="9571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0196" y="2032973"/>
            <a:ext cx="2143125" cy="2143125"/>
          </a:xfrm>
          <a:prstGeom prst="rect">
            <a:avLst/>
          </a:prstGeom>
        </p:spPr>
      </p:pic>
    </p:spTree>
    <p:extLst>
      <p:ext uri="{BB962C8B-B14F-4D97-AF65-F5344CB8AC3E}">
        <p14:creationId xmlns:p14="http://schemas.microsoft.com/office/powerpoint/2010/main" val="166679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78308"/>
            <a:ext cx="11658600" cy="1066800"/>
          </a:xfrm>
        </p:spPr>
        <p:txBody>
          <a:bodyPr>
            <a:normAutofit/>
          </a:bodyPr>
          <a:lstStyle/>
          <a:p>
            <a:pPr algn="ctr"/>
            <a:r>
              <a:rPr lang="en-US" sz="3200" b="1" dirty="0" smtClean="0">
                <a:latin typeface="Calibri" panose="020F0502020204030204" pitchFamily="34" charset="0"/>
                <a:cs typeface="Calibri" panose="020F0502020204030204" pitchFamily="34" charset="0"/>
              </a:rPr>
              <a:t>Tip 5: Possible </a:t>
            </a:r>
            <a:r>
              <a:rPr lang="en-US" sz="3200" b="1" dirty="0">
                <a:latin typeface="Calibri" panose="020F0502020204030204" pitchFamily="34" charset="0"/>
                <a:cs typeface="Calibri" panose="020F0502020204030204" pitchFamily="34" charset="0"/>
              </a:rPr>
              <a:t>Slang </a:t>
            </a:r>
            <a:r>
              <a:rPr lang="en-US" sz="3200" b="1" dirty="0" smtClean="0">
                <a:latin typeface="Calibri" panose="020F0502020204030204" pitchFamily="34" charset="0"/>
                <a:cs typeface="Calibri" panose="020F0502020204030204" pitchFamily="34" charset="0"/>
              </a:rPr>
              <a:t>Terms used by women</a:t>
            </a:r>
            <a:endParaRPr lang="en-US" sz="3200"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422788" y="1430594"/>
            <a:ext cx="3728883" cy="3962401"/>
          </a:xfrm>
        </p:spPr>
        <p:txBody>
          <a:bodyPr>
            <a:normAutofit fontScale="62500" lnSpcReduction="20000"/>
          </a:bodyPr>
          <a:lstStyle/>
          <a:p>
            <a:r>
              <a:rPr lang="en-US" dirty="0" err="1" smtClean="0"/>
              <a:t>Umngani</a:t>
            </a:r>
            <a:r>
              <a:rPr lang="en-US" dirty="0" smtClean="0"/>
              <a:t> </a:t>
            </a:r>
            <a:r>
              <a:rPr lang="en-US" dirty="0" err="1" smtClean="0"/>
              <a:t>wesilisisa</a:t>
            </a:r>
            <a:r>
              <a:rPr lang="en-US" dirty="0" smtClean="0"/>
              <a:t> (Appropriate for older women) </a:t>
            </a:r>
          </a:p>
          <a:p>
            <a:r>
              <a:rPr lang="en-US" dirty="0" err="1" smtClean="0"/>
              <a:t>Ishende</a:t>
            </a:r>
            <a:endParaRPr lang="en-US" dirty="0" smtClean="0"/>
          </a:p>
          <a:p>
            <a:r>
              <a:rPr lang="en-US" dirty="0" smtClean="0"/>
              <a:t>Minister of Finance/ Housing/Transport</a:t>
            </a:r>
          </a:p>
          <a:p>
            <a:r>
              <a:rPr lang="en-US" dirty="0" smtClean="0">
                <a:latin typeface="Calibri" panose="020F0502020204030204" pitchFamily="34" charset="0"/>
                <a:cs typeface="Calibri" panose="020F0502020204030204" pitchFamily="34" charset="0"/>
              </a:rPr>
              <a:t>Minister of </a:t>
            </a:r>
            <a:r>
              <a:rPr lang="en-US" dirty="0" err="1" smtClean="0">
                <a:latin typeface="Calibri" panose="020F0502020204030204" pitchFamily="34" charset="0"/>
                <a:cs typeface="Calibri" panose="020F0502020204030204" pitchFamily="34" charset="0"/>
              </a:rPr>
              <a:t>wobumnandi</a:t>
            </a:r>
            <a:r>
              <a:rPr lang="en-US" dirty="0" smtClean="0">
                <a:latin typeface="Calibri" panose="020F0502020204030204" pitchFamily="34" charset="0"/>
                <a:cs typeface="Calibri" panose="020F0502020204030204" pitchFamily="34" charset="0"/>
              </a:rPr>
              <a:t> </a:t>
            </a:r>
          </a:p>
          <a:p>
            <a:r>
              <a:rPr lang="en-US" dirty="0" smtClean="0">
                <a:latin typeface="Calibri" panose="020F0502020204030204" pitchFamily="34" charset="0"/>
                <a:cs typeface="Calibri" panose="020F0502020204030204" pitchFamily="34" charset="0"/>
              </a:rPr>
              <a:t>Sugar Daddy</a:t>
            </a:r>
          </a:p>
          <a:p>
            <a:r>
              <a:rPr lang="en-US" dirty="0" smtClean="0">
                <a:latin typeface="Calibri" panose="020F0502020204030204" pitchFamily="34" charset="0"/>
                <a:cs typeface="Calibri" panose="020F0502020204030204" pitchFamily="34" charset="0"/>
              </a:rPr>
              <a:t>U-Baba</a:t>
            </a:r>
          </a:p>
          <a:p>
            <a:r>
              <a:rPr lang="en-US" dirty="0" err="1" smtClean="0">
                <a:latin typeface="Calibri" panose="020F0502020204030204" pitchFamily="34" charset="0"/>
                <a:cs typeface="Calibri" panose="020F0502020204030204" pitchFamily="34" charset="0"/>
              </a:rPr>
              <a:t>uMuntu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wakho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uMy</a:t>
            </a:r>
            <a:r>
              <a:rPr lang="en-US" dirty="0" smtClean="0">
                <a:latin typeface="Calibri" panose="020F0502020204030204" pitchFamily="34" charset="0"/>
                <a:cs typeface="Calibri" panose="020F0502020204030204" pitchFamily="34" charset="0"/>
              </a:rPr>
              <a:t> person (</a:t>
            </a:r>
            <a:r>
              <a:rPr lang="en-US" dirty="0" err="1" smtClean="0">
                <a:latin typeface="Calibri" panose="020F0502020204030204" pitchFamily="34" charset="0"/>
                <a:cs typeface="Calibri" panose="020F0502020204030204" pitchFamily="34" charset="0"/>
              </a:rPr>
              <a:t>Mperson</a:t>
            </a:r>
            <a:r>
              <a:rPr lang="en-US" dirty="0" smtClean="0">
                <a:latin typeface="Calibri" panose="020F0502020204030204" pitchFamily="34" charset="0"/>
                <a:cs typeface="Calibri" panose="020F0502020204030204" pitchFamily="34" charset="0"/>
              </a:rPr>
              <a:t>)</a:t>
            </a:r>
          </a:p>
          <a:p>
            <a:r>
              <a:rPr lang="en-US" dirty="0" err="1" smtClean="0">
                <a:latin typeface="Calibri" panose="020F0502020204030204" pitchFamily="34" charset="0"/>
                <a:cs typeface="Calibri" panose="020F0502020204030204" pitchFamily="34" charset="0"/>
              </a:rPr>
              <a:t>Isidikiselo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Ikhwapha</a:t>
            </a:r>
            <a:r>
              <a:rPr lang="en-US" dirty="0" smtClean="0">
                <a:latin typeface="Calibri" panose="020F0502020204030204" pitchFamily="34" charset="0"/>
                <a:cs typeface="Calibri" panose="020F0502020204030204" pitchFamily="34" charset="0"/>
              </a:rPr>
              <a:t>/</a:t>
            </a:r>
            <a:r>
              <a:rPr lang="en-US" dirty="0" err="1" smtClean="0">
                <a:latin typeface="Calibri" panose="020F0502020204030204" pitchFamily="34" charset="0"/>
                <a:cs typeface="Calibri" panose="020F0502020204030204" pitchFamily="34" charset="0"/>
              </a:rPr>
              <a:t>makhwapheni</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Mr</a:t>
            </a:r>
            <a:r>
              <a:rPr lang="en-US" dirty="0" smtClean="0">
                <a:latin typeface="Calibri" panose="020F0502020204030204" pitchFamily="34" charset="0"/>
                <a:cs typeface="Calibri" panose="020F0502020204030204" pitchFamily="34" charset="0"/>
              </a:rPr>
              <a:t> Fun </a:t>
            </a:r>
            <a:endParaRPr lang="en-US" dirty="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946489" y="1172498"/>
            <a:ext cx="3736261" cy="4220498"/>
          </a:xfrm>
        </p:spPr>
        <p:txBody>
          <a:bodyPr>
            <a:normAutofit/>
          </a:bodyPr>
          <a:lstStyle/>
          <a:p>
            <a:r>
              <a:rPr lang="en-US" sz="2000" dirty="0" smtClean="0"/>
              <a:t>Daddy </a:t>
            </a:r>
          </a:p>
          <a:p>
            <a:r>
              <a:rPr lang="en-US" sz="2000" dirty="0" err="1" smtClean="0"/>
              <a:t>Brotherz</a:t>
            </a:r>
            <a:endParaRPr lang="en-US" sz="2000" dirty="0" smtClean="0"/>
          </a:p>
          <a:p>
            <a:r>
              <a:rPr lang="en-US" sz="2000" dirty="0" err="1" smtClean="0"/>
              <a:t>Mjita</a:t>
            </a:r>
            <a:endParaRPr lang="en-US" sz="2000" dirty="0" smtClean="0"/>
          </a:p>
          <a:p>
            <a:r>
              <a:rPr lang="en-US" sz="2000" dirty="0" smtClean="0"/>
              <a:t>Bae</a:t>
            </a:r>
          </a:p>
          <a:p>
            <a:r>
              <a:rPr lang="en-US" sz="2000" dirty="0" smtClean="0"/>
              <a:t>Boo</a:t>
            </a:r>
          </a:p>
          <a:p>
            <a:r>
              <a:rPr lang="en-US" sz="2000" dirty="0" smtClean="0"/>
              <a:t>Valentine</a:t>
            </a:r>
          </a:p>
          <a:p>
            <a:r>
              <a:rPr lang="en-US" sz="2000" dirty="0" err="1" smtClean="0"/>
              <a:t>Sweety</a:t>
            </a:r>
            <a:r>
              <a:rPr lang="en-US" sz="2000" dirty="0" smtClean="0"/>
              <a:t>/Soulmate/Better Half </a:t>
            </a:r>
          </a:p>
          <a:p>
            <a:endParaRPr lang="en-US" sz="2000" dirty="0" smtClean="0"/>
          </a:p>
          <a:p>
            <a:endParaRPr lang="en-US" sz="2000" dirty="0" smtClean="0"/>
          </a:p>
          <a:p>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0597" y="1856452"/>
            <a:ext cx="2562225" cy="2171700"/>
          </a:xfrm>
          <a:prstGeom prst="rect">
            <a:avLst/>
          </a:prstGeom>
        </p:spPr>
      </p:pic>
    </p:spTree>
    <p:extLst>
      <p:ext uri="{BB962C8B-B14F-4D97-AF65-F5344CB8AC3E}">
        <p14:creationId xmlns:p14="http://schemas.microsoft.com/office/powerpoint/2010/main" val="3714873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84" y="259293"/>
            <a:ext cx="11394516" cy="1026560"/>
          </a:xfrm>
        </p:spPr>
        <p:txBody>
          <a:bodyPr>
            <a:normAutofit fontScale="90000"/>
          </a:bodyPr>
          <a:lstStyle/>
          <a:p>
            <a:pPr algn="ctr"/>
            <a:r>
              <a:rPr lang="en-US" sz="4399" b="1" dirty="0">
                <a:latin typeface="Calibri" panose="020F0502020204030204" pitchFamily="34" charset="0"/>
              </a:rPr>
              <a:t> Tip </a:t>
            </a:r>
            <a:r>
              <a:rPr lang="en-US" sz="4399" b="1" dirty="0" smtClean="0">
                <a:latin typeface="Calibri" panose="020F0502020204030204" pitchFamily="34" charset="0"/>
              </a:rPr>
              <a:t>6 </a:t>
            </a:r>
            <a:r>
              <a:rPr lang="en-US" b="1" dirty="0">
                <a:latin typeface="Calibri" panose="020F0502020204030204" pitchFamily="34" charset="0"/>
                <a:cs typeface="Calibri" panose="020F0502020204030204" pitchFamily="34" charset="0"/>
              </a:rPr>
              <a:t>for Partner </a:t>
            </a:r>
            <a:r>
              <a:rPr lang="en-US" b="1" dirty="0" smtClean="0">
                <a:latin typeface="Calibri" panose="020F0502020204030204" pitchFamily="34" charset="0"/>
                <a:cs typeface="Calibri" panose="020F0502020204030204" pitchFamily="34" charset="0"/>
              </a:rPr>
              <a:t>Elicitation</a:t>
            </a:r>
            <a:r>
              <a:rPr lang="en-US" sz="4399" b="1" dirty="0" smtClean="0">
                <a:latin typeface="Calibri" panose="020F0502020204030204" pitchFamily="34" charset="0"/>
              </a:rPr>
              <a:t>: Use </a:t>
            </a:r>
            <a:r>
              <a:rPr lang="en-US" sz="3999" b="1" dirty="0" smtClean="0">
                <a:latin typeface="Calibri" panose="020F0502020204030204" pitchFamily="34" charset="0"/>
              </a:rPr>
              <a:t>Brief </a:t>
            </a:r>
            <a:r>
              <a:rPr lang="en-US" sz="3999" b="1" dirty="0">
                <a:latin typeface="Calibri" panose="020F0502020204030204" pitchFamily="34" charset="0"/>
              </a:rPr>
              <a:t>Motivational Interviewing as a Strategy for Partner Elicitation</a:t>
            </a:r>
          </a:p>
        </p:txBody>
      </p:sp>
      <p:sp>
        <p:nvSpPr>
          <p:cNvPr id="3" name="Content Placeholder 2"/>
          <p:cNvSpPr>
            <a:spLocks noGrp="1"/>
          </p:cNvSpPr>
          <p:nvPr>
            <p:ph idx="1"/>
          </p:nvPr>
        </p:nvSpPr>
        <p:spPr>
          <a:xfrm>
            <a:off x="718313" y="1581128"/>
            <a:ext cx="6854061" cy="5027890"/>
          </a:xfrm>
        </p:spPr>
        <p:txBody>
          <a:bodyPr>
            <a:normAutofit/>
          </a:bodyPr>
          <a:lstStyle/>
          <a:p>
            <a:pPr lvl="1">
              <a:buClr>
                <a:schemeClr val="bg1"/>
              </a:buClr>
              <a:buFont typeface="Wingdings" panose="05000000000000000000" pitchFamily="2" charset="2"/>
              <a:buChar char="ü"/>
            </a:pPr>
            <a:r>
              <a:rPr lang="en-US" altLang="en-US" sz="2000" u="sng" dirty="0"/>
              <a:t>O</a:t>
            </a:r>
            <a:r>
              <a:rPr lang="en-US" altLang="en-US" sz="2000" dirty="0"/>
              <a:t>pen-ended </a:t>
            </a:r>
            <a:r>
              <a:rPr lang="en-US" altLang="en-US" sz="2000" dirty="0" smtClean="0"/>
              <a:t>Questions </a:t>
            </a:r>
          </a:p>
          <a:p>
            <a:pPr lvl="1">
              <a:buClr>
                <a:schemeClr val="bg1"/>
              </a:buClr>
              <a:buFont typeface="Wingdings" panose="05000000000000000000" pitchFamily="2" charset="2"/>
              <a:buChar char="ü"/>
            </a:pPr>
            <a:r>
              <a:rPr lang="en-US" altLang="en-US" sz="2000" i="1" dirty="0" smtClean="0">
                <a:solidFill>
                  <a:srgbClr val="C00000"/>
                </a:solidFill>
              </a:rPr>
              <a:t>(‘Tell me about’…or ‘what else?’) </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A</a:t>
            </a:r>
            <a:r>
              <a:rPr lang="en-US" altLang="en-US" sz="2000" dirty="0"/>
              <a:t>ffirming </a:t>
            </a:r>
            <a:r>
              <a:rPr lang="en-US" altLang="en-US" sz="2000" dirty="0" smtClean="0"/>
              <a:t>Statements</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 appreciate that it took a lot of courage for you to discuss your sexual partners with me today’</a:t>
            </a:r>
            <a:r>
              <a:rPr lang="en-US" altLang="en-US" sz="2000" dirty="0" smtClean="0">
                <a:solidFill>
                  <a:srgbClr val="C00000"/>
                </a:solidFill>
              </a:rPr>
              <a:t>) </a:t>
            </a:r>
            <a:endParaRPr lang="en-US" altLang="en-US" sz="2000"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R</a:t>
            </a:r>
            <a:r>
              <a:rPr lang="en-US" altLang="en-US" sz="2000" dirty="0"/>
              <a:t>eflective </a:t>
            </a:r>
            <a:r>
              <a:rPr lang="en-US" altLang="en-US" sz="2000" dirty="0" smtClean="0"/>
              <a:t>Listening</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(‘If I hear you correctly you are saying’…..or ‘it sounds like you feel afraid because of…..’)</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S</a:t>
            </a:r>
            <a:r>
              <a:rPr lang="en-US" altLang="en-US" sz="2000" dirty="0"/>
              <a:t>ummarize the </a:t>
            </a:r>
            <a:r>
              <a:rPr lang="en-US" altLang="en-US" sz="2000" dirty="0" smtClean="0"/>
              <a:t>Conversation </a:t>
            </a:r>
          </a:p>
          <a:p>
            <a:pPr lvl="1">
              <a:buClr>
                <a:schemeClr val="bg1"/>
              </a:buClr>
              <a:buFont typeface="Wingdings" panose="05000000000000000000" pitchFamily="2" charset="2"/>
              <a:buChar char="ü"/>
            </a:pPr>
            <a:r>
              <a:rPr lang="en-US" altLang="en-US" sz="2000" i="1" dirty="0" smtClean="0">
                <a:solidFill>
                  <a:srgbClr val="C00000"/>
                </a:solidFill>
              </a:rPr>
              <a:t>(‘Today we discussed a, b, c, and we are agreed on a, b, c and our next steps are 1, 2, 3’) </a:t>
            </a:r>
            <a:endParaRPr lang="en-US" altLang="en-US" sz="2000" i="1" dirty="0">
              <a:solidFill>
                <a:srgbClr val="C00000"/>
              </a:solidFill>
            </a:endParaRPr>
          </a:p>
          <a:p>
            <a:pPr>
              <a:lnSpc>
                <a:spcPct val="100000"/>
              </a:lnSpc>
              <a:spcBef>
                <a:spcPts val="600"/>
              </a:spcBef>
              <a:spcAft>
                <a:spcPts val="600"/>
              </a:spcAft>
              <a:buFont typeface="Wingdings" panose="05000000000000000000" pitchFamily="2" charset="2"/>
              <a:buChar char="ü"/>
            </a:pPr>
            <a:endParaRPr lang="en-US" sz="2000"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287" y="1660729"/>
            <a:ext cx="3691749" cy="2682671"/>
          </a:xfrm>
          <a:prstGeom prst="rect">
            <a:avLst/>
          </a:prstGeom>
        </p:spPr>
      </p:pic>
    </p:spTree>
    <p:extLst>
      <p:ext uri="{BB962C8B-B14F-4D97-AF65-F5344CB8AC3E}">
        <p14:creationId xmlns:p14="http://schemas.microsoft.com/office/powerpoint/2010/main" val="1640819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609" y="147411"/>
            <a:ext cx="10515600" cy="1325563"/>
          </a:xfrm>
        </p:spPr>
        <p:txBody>
          <a:bodyPr/>
          <a:lstStyle/>
          <a:p>
            <a:pPr algn="ctr"/>
            <a:r>
              <a:rPr lang="en-US" dirty="0" smtClean="0"/>
              <a:t>Script for Provider </a:t>
            </a:r>
            <a:r>
              <a:rPr lang="en-US" dirty="0" smtClean="0"/>
              <a:t>Referral</a:t>
            </a:r>
            <a:endParaRPr lang="en-US" dirty="0"/>
          </a:p>
        </p:txBody>
      </p:sp>
      <p:sp>
        <p:nvSpPr>
          <p:cNvPr id="3" name="Content Placeholder 2"/>
          <p:cNvSpPr>
            <a:spLocks noGrp="1"/>
          </p:cNvSpPr>
          <p:nvPr>
            <p:ph idx="1"/>
          </p:nvPr>
        </p:nvSpPr>
        <p:spPr>
          <a:xfrm>
            <a:off x="329609" y="1201509"/>
            <a:ext cx="11688220" cy="4596441"/>
          </a:xfrm>
        </p:spPr>
        <p:txBody>
          <a:bodyPr>
            <a:noAutofit/>
          </a:bodyPr>
          <a:lstStyle/>
          <a:p>
            <a:pPr marL="0" indent="0">
              <a:buNone/>
            </a:pPr>
            <a:r>
              <a:rPr lang="en-US" sz="2400" b="1" dirty="0" smtClean="0"/>
              <a:t>Telephone call script:</a:t>
            </a:r>
          </a:p>
          <a:p>
            <a:r>
              <a:rPr lang="en-US" sz="2400" dirty="0"/>
              <a:t>Counsellor: </a:t>
            </a:r>
            <a:r>
              <a:rPr lang="en-US" sz="2400" i="1" dirty="0" smtClean="0"/>
              <a:t>Hi</a:t>
            </a:r>
            <a:r>
              <a:rPr lang="en-US" sz="2400" i="1" dirty="0" smtClean="0"/>
              <a:t>, you are speaking to Zama </a:t>
            </a:r>
            <a:r>
              <a:rPr lang="en-US" sz="2400" i="1" dirty="0" err="1" smtClean="0"/>
              <a:t>Mkhize</a:t>
            </a:r>
            <a:r>
              <a:rPr lang="en-US" sz="2400" i="1" dirty="0" smtClean="0"/>
              <a:t> from Waterfall </a:t>
            </a:r>
            <a:r>
              <a:rPr lang="en-US" sz="2400" i="1" dirty="0" smtClean="0"/>
              <a:t>Clinic. The </a:t>
            </a:r>
            <a:r>
              <a:rPr lang="en-US" sz="2400" i="1" dirty="0" smtClean="0"/>
              <a:t>reason I’m calling you is because the Department of Health would like to invite you to come to the clinic for health </a:t>
            </a:r>
            <a:r>
              <a:rPr lang="en-US" sz="2400" i="1" dirty="0" smtClean="0"/>
              <a:t>screening.* </a:t>
            </a:r>
            <a:r>
              <a:rPr lang="en-US" sz="2400" i="1" dirty="0" smtClean="0"/>
              <a:t>We will do your </a:t>
            </a:r>
            <a:r>
              <a:rPr lang="en-US" sz="2400" i="1" dirty="0" smtClean="0"/>
              <a:t>blood pressure, </a:t>
            </a:r>
            <a:r>
              <a:rPr lang="en-US" sz="2400" i="1" dirty="0" smtClean="0"/>
              <a:t>diabetes, weight and </a:t>
            </a:r>
            <a:r>
              <a:rPr lang="en-US" sz="2400" b="1" i="1" dirty="0" smtClean="0"/>
              <a:t>other</a:t>
            </a:r>
            <a:r>
              <a:rPr lang="en-US" sz="2400" i="1" dirty="0" smtClean="0"/>
              <a:t> health screenings to ensure you remain healthy. When you arrive please ask to see Zama the counselor. Or would you prefer we come to your home to offer the services there? </a:t>
            </a:r>
          </a:p>
          <a:p>
            <a:r>
              <a:rPr lang="en-US" sz="2400" dirty="0" smtClean="0"/>
              <a:t>Client: Where </a:t>
            </a:r>
            <a:r>
              <a:rPr lang="en-US" sz="2400" dirty="0" smtClean="0"/>
              <a:t>did </a:t>
            </a:r>
            <a:r>
              <a:rPr lang="en-US" sz="2400" dirty="0" smtClean="0"/>
              <a:t>you get my cell number? </a:t>
            </a:r>
            <a:endParaRPr lang="en-US" sz="2400" dirty="0"/>
          </a:p>
          <a:p>
            <a:r>
              <a:rPr lang="en-US" sz="2400" dirty="0" smtClean="0"/>
              <a:t>Counsellor: </a:t>
            </a:r>
            <a:r>
              <a:rPr lang="en-US" sz="2400" i="1" dirty="0" smtClean="0"/>
              <a:t>We are phoning everyone in the ward that you live </a:t>
            </a:r>
            <a:r>
              <a:rPr lang="en-US" sz="2400" i="1" dirty="0" smtClean="0"/>
              <a:t>in. The </a:t>
            </a:r>
            <a:r>
              <a:rPr lang="en-US" sz="2400" i="1" dirty="0" smtClean="0"/>
              <a:t>department has the information for all ward residents….</a:t>
            </a:r>
          </a:p>
          <a:p>
            <a:pPr marL="0" indent="0">
              <a:buNone/>
            </a:pPr>
            <a:r>
              <a:rPr lang="en-US" sz="2400" b="1" dirty="0" smtClean="0"/>
              <a:t>Home visits:</a:t>
            </a:r>
          </a:p>
          <a:p>
            <a:r>
              <a:rPr lang="en-US" sz="2400" dirty="0" smtClean="0"/>
              <a:t>During </a:t>
            </a:r>
            <a:r>
              <a:rPr lang="en-US" sz="2400" dirty="0" smtClean="0"/>
              <a:t>home visits, teams should also offer </a:t>
            </a:r>
            <a:r>
              <a:rPr lang="en-US" sz="2400" dirty="0" smtClean="0"/>
              <a:t>testing services </a:t>
            </a:r>
            <a:r>
              <a:rPr lang="en-US" sz="2400" dirty="0" smtClean="0"/>
              <a:t>to 3-4 houses around the index </a:t>
            </a:r>
            <a:r>
              <a:rPr lang="en-US" sz="2400" dirty="0" smtClean="0"/>
              <a:t>contact’s </a:t>
            </a:r>
            <a:r>
              <a:rPr lang="en-US" sz="2400" dirty="0" smtClean="0"/>
              <a:t>home to mitigate stigma</a:t>
            </a:r>
            <a:r>
              <a:rPr lang="en-US" sz="2400" dirty="0" smtClean="0"/>
              <a:t>!</a:t>
            </a:r>
          </a:p>
          <a:p>
            <a:pPr marL="0" indent="0">
              <a:buNone/>
            </a:pPr>
            <a:r>
              <a:rPr lang="en-US" sz="2000" dirty="0" smtClean="0"/>
              <a:t>*’Cheka </a:t>
            </a:r>
            <a:r>
              <a:rPr lang="en-US" sz="2000" dirty="0" err="1" smtClean="0"/>
              <a:t>Impilo</a:t>
            </a:r>
            <a:r>
              <a:rPr lang="en-US" sz="2000" dirty="0" smtClean="0"/>
              <a:t>’ National Wellness Campaign: http://www.health.gov.za/index.php/gf-tb-program/427-cheka-impilo-campaign</a:t>
            </a:r>
          </a:p>
          <a:p>
            <a:pPr marL="0" indent="0">
              <a:buNone/>
            </a:pPr>
            <a:endParaRPr lang="en-US" sz="2400" dirty="0"/>
          </a:p>
        </p:txBody>
      </p:sp>
    </p:spTree>
    <p:extLst>
      <p:ext uri="{BB962C8B-B14F-4D97-AF65-F5344CB8AC3E}">
        <p14:creationId xmlns:p14="http://schemas.microsoft.com/office/powerpoint/2010/main" val="348315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525</TotalTime>
  <Words>1097</Words>
  <Application>Microsoft Office PowerPoint</Application>
  <PresentationFormat>Widescreen</PresentationFormat>
  <Paragraphs>113</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Times New Roman</vt:lpstr>
      <vt:lpstr>Wingdings</vt:lpstr>
      <vt:lpstr>Office Theme</vt:lpstr>
      <vt:lpstr>What are the 7 steps of index testing?</vt:lpstr>
      <vt:lpstr>PowerPoint Presentation</vt:lpstr>
      <vt:lpstr>Seven Tips for Partner Elicitation</vt:lpstr>
      <vt:lpstr>Tip 5 for Partner Elicitation: Use Humor and Appropriate Slang to Probe and Make the Client Feel Comfortable</vt:lpstr>
      <vt:lpstr>Tip 5: Popular Slang Terms used by men</vt:lpstr>
      <vt:lpstr>Tip 5: Possible Slang Terms used by women</vt:lpstr>
      <vt:lpstr> Tip 6 for Partner Elicitation: Use Brief Motivational Interviewing as a Strategy for Partner Elicitation</vt:lpstr>
      <vt:lpstr>Script for Provider Referral</vt:lpstr>
    </vt:vector>
  </TitlesOfParts>
  <Company>Centers for Disease Control and Prevention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Khanyile, Nompumelelo (CDC/DDPHSIS/CGH/DGHT)</dc:creator>
  <cp:lastModifiedBy>Patton, Monica E. (CDC/DDPHSIS/CGH/DGHT)</cp:lastModifiedBy>
  <cp:revision>28</cp:revision>
  <dcterms:created xsi:type="dcterms:W3CDTF">2019-07-01T09:36:51Z</dcterms:created>
  <dcterms:modified xsi:type="dcterms:W3CDTF">2019-07-17T20:17:17Z</dcterms:modified>
</cp:coreProperties>
</file>

<file path=docProps/thumbnail.jpeg>
</file>